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7"/>
  </p:notesMasterIdLst>
  <p:sldIdLst>
    <p:sldId id="264" r:id="rId2"/>
    <p:sldId id="272" r:id="rId3"/>
    <p:sldId id="273" r:id="rId4"/>
    <p:sldId id="274" r:id="rId5"/>
    <p:sldId id="275" r:id="rId6"/>
  </p:sldIdLst>
  <p:sldSz cx="12192000" cy="6858000"/>
  <p:notesSz cx="9928225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914" y="7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AEB5F-7699-4003-93A5-4C4CF60A39D8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385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06E294-A622-4875-B39C-A63DE63B5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016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889" y="2514601"/>
            <a:ext cx="880060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889" y="4777381"/>
            <a:ext cx="880060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42292" y="4321159"/>
            <a:ext cx="1860631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4445" y="4529542"/>
            <a:ext cx="779971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18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09600"/>
            <a:ext cx="8789313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3166528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3244141"/>
            <a:ext cx="779971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08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7498" y="6096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21296" y="3505200"/>
            <a:ext cx="7538517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78" y="3166528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3244141"/>
            <a:ext cx="779971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11089" y="648005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2711" y="290530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1521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2438402"/>
            <a:ext cx="8789313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78" y="4910661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637" y="4983089"/>
            <a:ext cx="779971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478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917498" y="6096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7" y="4343400"/>
            <a:ext cx="891772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7" y="5181600"/>
            <a:ext cx="8917723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78" y="4910661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637" y="4983089"/>
            <a:ext cx="779971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411089" y="648005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892711" y="290530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8089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27407"/>
            <a:ext cx="8789312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8" y="4343400"/>
            <a:ext cx="878931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4910661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637" y="4983089"/>
            <a:ext cx="779971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226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423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71380" y="627407"/>
            <a:ext cx="2208176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888" y="627407"/>
            <a:ext cx="6288464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5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602" y="624110"/>
            <a:ext cx="87855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888" y="2133600"/>
            <a:ext cx="8789313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74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2074562"/>
            <a:ext cx="8789313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3581400"/>
            <a:ext cx="8789313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78" y="3166528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3244141"/>
            <a:ext cx="779971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016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889" y="2136707"/>
            <a:ext cx="4263375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6410" y="2136707"/>
            <a:ext cx="426279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787784"/>
            <a:ext cx="779971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108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0469" y="2226626"/>
            <a:ext cx="38327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887" y="2802889"/>
            <a:ext cx="4263376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1540" y="2223398"/>
            <a:ext cx="38309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11620" y="2799661"/>
            <a:ext cx="4260907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787784"/>
            <a:ext cx="779971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40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600" y="624110"/>
            <a:ext cx="87856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765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79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7" y="446088"/>
            <a:ext cx="3506112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4659" y="446090"/>
            <a:ext cx="5054541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7" y="1598613"/>
            <a:ext cx="3506112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868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4800600"/>
            <a:ext cx="878931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888" y="634965"/>
            <a:ext cx="8789313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367338"/>
            <a:ext cx="8789313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4910661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637" y="4983089"/>
            <a:ext cx="779971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50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26416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7228" y="749"/>
            <a:ext cx="2603029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4384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3600" y="624110"/>
            <a:ext cx="87856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2133600"/>
            <a:ext cx="8789313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3200" y="6135090"/>
            <a:ext cx="102184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887" y="6135810"/>
            <a:ext cx="76219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81637" y="787784"/>
            <a:ext cx="7799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029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CC59568-D301-4D68-AE52-C7264C1764FF}"/>
              </a:ext>
            </a:extLst>
          </p:cNvPr>
          <p:cNvSpPr txBox="1"/>
          <p:nvPr/>
        </p:nvSpPr>
        <p:spPr>
          <a:xfrm>
            <a:off x="-76200" y="685800"/>
            <a:ext cx="12268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ГИС ОМС</a:t>
            </a:r>
          </a:p>
          <a:p>
            <a:pPr algn="ctr"/>
            <a:r>
              <a:rPr lang="ru-RU" dirty="0"/>
              <a:t>Государственная информационная система обязательного медицинского страхования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36CFE6-FEFB-4DD0-B388-9FA978A18FC0}"/>
              </a:ext>
            </a:extLst>
          </p:cNvPr>
          <p:cNvSpPr txBox="1"/>
          <p:nvPr/>
        </p:nvSpPr>
        <p:spPr>
          <a:xfrm>
            <a:off x="1676400" y="1999565"/>
            <a:ext cx="4038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i="0" dirty="0">
                <a:solidFill>
                  <a:srgbClr val="333333"/>
                </a:solidFill>
                <a:effectLst/>
                <a:latin typeface="Noto Serif" panose="020B0604020202020204" pitchFamily="18" charset="0"/>
              </a:rPr>
              <a:t>ФПУМП</a:t>
            </a:r>
          </a:p>
          <a:p>
            <a:pPr algn="ctr"/>
            <a:r>
              <a:rPr lang="ru-RU" i="0" dirty="0">
                <a:solidFill>
                  <a:srgbClr val="333333"/>
                </a:solidFill>
                <a:effectLst/>
                <a:latin typeface="Noto Serif" panose="020B0604020202020204" pitchFamily="18" charset="0"/>
              </a:rPr>
              <a:t>Федеральный персонифицированный учет медицинской помощи </a:t>
            </a:r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A97842-9DCB-4B89-8D4C-6C41A45709CD}"/>
              </a:ext>
            </a:extLst>
          </p:cNvPr>
          <p:cNvSpPr txBox="1"/>
          <p:nvPr/>
        </p:nvSpPr>
        <p:spPr>
          <a:xfrm>
            <a:off x="6705600" y="1972671"/>
            <a:ext cx="4038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i="0" dirty="0">
                <a:solidFill>
                  <a:srgbClr val="333333"/>
                </a:solidFill>
                <a:effectLst/>
                <a:latin typeface="Noto Serif" panose="020B0604020202020204" pitchFamily="18" charset="0"/>
              </a:rPr>
              <a:t>ФЕРЗЛ </a:t>
            </a:r>
            <a:br>
              <a:rPr lang="ru-RU" b="1" i="0" dirty="0">
                <a:solidFill>
                  <a:srgbClr val="333333"/>
                </a:solidFill>
                <a:effectLst/>
                <a:latin typeface="Noto Serif" panose="020B0604020202020204" pitchFamily="18" charset="0"/>
              </a:rPr>
            </a:br>
            <a:r>
              <a:rPr lang="ru-RU" i="0" dirty="0">
                <a:solidFill>
                  <a:srgbClr val="333333"/>
                </a:solidFill>
                <a:effectLst/>
                <a:latin typeface="Noto Serif" panose="020B0604020202020204" pitchFamily="18" charset="0"/>
              </a:rPr>
              <a:t>Федеральный единый регистр застрахованных лиц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1897CE8-4C90-4523-B454-825B4E9C3E0A}"/>
              </a:ext>
            </a:extLst>
          </p:cNvPr>
          <p:cNvSpPr txBox="1"/>
          <p:nvPr/>
        </p:nvSpPr>
        <p:spPr>
          <a:xfrm>
            <a:off x="-1425388" y="4421326"/>
            <a:ext cx="12268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Подсистемы ЕГИСЗ используемые при проведении ФЛК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0BA030-4D50-4E6A-9A4C-A10A6F325F44}"/>
              </a:ext>
            </a:extLst>
          </p:cNvPr>
          <p:cNvSpPr txBox="1"/>
          <p:nvPr/>
        </p:nvSpPr>
        <p:spPr>
          <a:xfrm>
            <a:off x="1371600" y="3473441"/>
            <a:ext cx="10820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u="none" strike="noStrike" dirty="0">
                <a:effectLst/>
                <a:latin typeface="Google Sans"/>
              </a:rPr>
              <a:t>СЭФД</a:t>
            </a:r>
            <a:r>
              <a:rPr lang="ru-RU" dirty="0"/>
              <a:t> - </a:t>
            </a:r>
            <a:r>
              <a:rPr lang="ru-RU" u="none" strike="noStrike" dirty="0">
                <a:effectLst/>
                <a:latin typeface="Google Sans"/>
              </a:rPr>
              <a:t>структурированный электронный финансовый документ</a:t>
            </a:r>
            <a:r>
              <a:rPr lang="ru-RU" dirty="0"/>
              <a:t>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6E4734-23A4-42D8-A265-38705E1CD005}"/>
              </a:ext>
            </a:extLst>
          </p:cNvPr>
          <p:cNvSpPr txBox="1"/>
          <p:nvPr/>
        </p:nvSpPr>
        <p:spPr>
          <a:xfrm>
            <a:off x="1371600" y="4879539"/>
            <a:ext cx="10820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u="none" strike="noStrike" dirty="0">
                <a:effectLst/>
                <a:latin typeface="Google Sans"/>
              </a:rPr>
              <a:t>ФРМО </a:t>
            </a:r>
            <a:r>
              <a:rPr lang="ru-RU" u="none" strike="noStrike" dirty="0">
                <a:effectLst/>
                <a:latin typeface="Google Sans"/>
              </a:rPr>
              <a:t>– Федеральный реестр медицинских организаций</a:t>
            </a:r>
          </a:p>
          <a:p>
            <a:r>
              <a:rPr lang="ru-RU" b="1" dirty="0">
                <a:latin typeface="Google Sans"/>
              </a:rPr>
              <a:t>ФРМР </a:t>
            </a:r>
            <a:r>
              <a:rPr lang="ru-RU" dirty="0">
                <a:latin typeface="Google Sans"/>
              </a:rPr>
              <a:t>– Федеральный регистр медицинских работников</a:t>
            </a:r>
          </a:p>
          <a:p>
            <a:r>
              <a:rPr lang="ru-RU" b="1" dirty="0">
                <a:latin typeface="Google Sans"/>
              </a:rPr>
              <a:t>ФРЭМД</a:t>
            </a:r>
            <a:r>
              <a:rPr lang="ru-RU" dirty="0">
                <a:latin typeface="Google Sans"/>
              </a:rPr>
              <a:t> – Федеральный реестр электронных медицинских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val="3173470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EE5BFB6-42EE-4953-9681-C6441DEA5FCE}"/>
              </a:ext>
            </a:extLst>
          </p:cNvPr>
          <p:cNvSpPr txBox="1"/>
          <p:nvPr/>
        </p:nvSpPr>
        <p:spPr>
          <a:xfrm>
            <a:off x="4838700" y="457200"/>
            <a:ext cx="1676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u="none" strike="noStrike" dirty="0">
                <a:effectLst/>
                <a:latin typeface="Google Sans"/>
              </a:rPr>
              <a:t>ФРМР/ФРМО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CEC47F-5568-4146-ABF4-EC289EC2B373}"/>
              </a:ext>
            </a:extLst>
          </p:cNvPr>
          <p:cNvSpPr txBox="1"/>
          <p:nvPr/>
        </p:nvSpPr>
        <p:spPr>
          <a:xfrm>
            <a:off x="2460811" y="1376211"/>
            <a:ext cx="457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Google Sans"/>
              </a:rPr>
              <a:t>1С</a:t>
            </a: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487E15-689A-4140-A952-BC0AE7302058}"/>
              </a:ext>
            </a:extLst>
          </p:cNvPr>
          <p:cNvSpPr txBox="1"/>
          <p:nvPr/>
        </p:nvSpPr>
        <p:spPr>
          <a:xfrm>
            <a:off x="7924800" y="1402021"/>
            <a:ext cx="2590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Google Sans"/>
              </a:rPr>
              <a:t>ПК «Здравоохранение»</a:t>
            </a:r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67E38A-E39B-46A6-9C92-0920EF1DB133}"/>
              </a:ext>
            </a:extLst>
          </p:cNvPr>
          <p:cNvSpPr txBox="1"/>
          <p:nvPr/>
        </p:nvSpPr>
        <p:spPr>
          <a:xfrm>
            <a:off x="96371" y="1771353"/>
            <a:ext cx="57710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u="none" strike="noStrike" dirty="0">
                <a:effectLst/>
                <a:latin typeface="Google Sans"/>
              </a:rPr>
              <a:t>Невозможность проведения </a:t>
            </a:r>
            <a:r>
              <a:rPr lang="ru-RU" dirty="0">
                <a:latin typeface="Google Sans"/>
              </a:rPr>
              <a:t>определённых документов без синхронизации с ФРМО/ФРМР</a:t>
            </a:r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89A45E5-BF68-48B2-B617-7BF8B7C29271}"/>
              </a:ext>
            </a:extLst>
          </p:cNvPr>
          <p:cNvSpPr txBox="1"/>
          <p:nvPr/>
        </p:nvSpPr>
        <p:spPr>
          <a:xfrm>
            <a:off x="383242" y="2728749"/>
            <a:ext cx="548415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«Утверждение штатного расписания»</a:t>
            </a:r>
          </a:p>
          <a:p>
            <a:pPr marL="342900" indent="-342900">
              <a:buAutoNum type="arabicPeriod"/>
            </a:pP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«Изменение штатного расписания»</a:t>
            </a:r>
          </a:p>
          <a:p>
            <a:pPr marL="342900" indent="-342900">
              <a:buAutoNum type="arabicPeriod"/>
            </a:pP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«Прием на работу»</a:t>
            </a:r>
          </a:p>
          <a:p>
            <a:pPr marL="342900" indent="-342900">
              <a:buAutoNum type="arabicPeriod"/>
            </a:pP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«Прием на работу списком»</a:t>
            </a:r>
          </a:p>
          <a:p>
            <a:pPr marL="342900" indent="-342900">
              <a:buAutoNum type="arabicPeriod"/>
            </a:pP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«Увольнение»</a:t>
            </a:r>
          </a:p>
          <a:p>
            <a:pPr marL="342900" indent="-342900">
              <a:buAutoNum type="arabicPeriod"/>
            </a:pP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«Увольнение списком»</a:t>
            </a:r>
          </a:p>
          <a:p>
            <a:pPr marL="342900" indent="-342900">
              <a:buAutoNum type="arabicPeriod"/>
            </a:pP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«Кадровый перевод»</a:t>
            </a:r>
          </a:p>
          <a:p>
            <a:pPr marL="342900" indent="-342900">
              <a:buAutoNum type="arabicPeriod"/>
            </a:pP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«Кадровый перевод списком»</a:t>
            </a: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C3E8BE-B583-4ABA-A78D-8EB91AD5FA0D}"/>
              </a:ext>
            </a:extLst>
          </p:cNvPr>
          <p:cNvSpPr txBox="1"/>
          <p:nvPr/>
        </p:nvSpPr>
        <p:spPr>
          <a:xfrm>
            <a:off x="6039971" y="1781711"/>
            <a:ext cx="57710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u="none" strike="noStrike" dirty="0">
                <a:effectLst/>
                <a:latin typeface="Google Sans"/>
              </a:rPr>
              <a:t>Создание структуры медицинской организации и учетных записей медицинских работников только на основе данных ФРМО/ФРМР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6264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ACEC47F-5568-4146-ABF4-EC289EC2B373}"/>
              </a:ext>
            </a:extLst>
          </p:cNvPr>
          <p:cNvSpPr txBox="1"/>
          <p:nvPr/>
        </p:nvSpPr>
        <p:spPr>
          <a:xfrm>
            <a:off x="5410200" y="152400"/>
            <a:ext cx="457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Google Sans"/>
              </a:rPr>
              <a:t>1С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808476-67BD-48F2-AB0D-AD7DDFBAA38D}"/>
              </a:ext>
            </a:extLst>
          </p:cNvPr>
          <p:cNvSpPr txBox="1"/>
          <p:nvPr/>
        </p:nvSpPr>
        <p:spPr>
          <a:xfrm>
            <a:off x="342900" y="609600"/>
            <a:ext cx="115062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u="sng" dirty="0">
                <a:solidFill>
                  <a:srgbClr val="060708"/>
                </a:solidFill>
                <a:effectLst/>
                <a:latin typeface="-apple-system"/>
              </a:rPr>
              <a:t>Для документов «Утверждение штатного расписания», «Изменение штатного расписания» </a:t>
            </a:r>
          </a:p>
          <a:p>
            <a:endParaRPr lang="ru-RU" u="sng" dirty="0">
              <a:solidFill>
                <a:srgbClr val="060708"/>
              </a:solidFill>
              <a:latin typeface="-apple-system"/>
            </a:endParaRP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1.       OID организации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2.       OID подразделения/отделения для позиции штатного расписания, содержащих должности с установленным реквизитом «Является должностью медицинского работника»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 3.       Количество ставок позиций штатного расписания, содержащих должности с установленным реквизитом «Является должностью медицинского работника»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4.       Идентификатор должности при сопоставлении со справочником ФРМО 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5.       Дата в пределах периода действия штатного расписания в ФРМО </a:t>
            </a:r>
          </a:p>
          <a:p>
            <a:endParaRPr lang="ru-RU" dirty="0">
              <a:solidFill>
                <a:srgbClr val="060708"/>
              </a:solidFill>
              <a:latin typeface="-apple-system"/>
            </a:endParaRPr>
          </a:p>
          <a:p>
            <a:r>
              <a:rPr lang="ru-RU" b="0" i="0" u="sng" dirty="0">
                <a:solidFill>
                  <a:srgbClr val="060708"/>
                </a:solidFill>
                <a:effectLst/>
                <a:latin typeface="-apple-system"/>
              </a:rPr>
              <a:t>Для документов «Прием на работу», «Прием на работу списком», «Увольнение», «Увольнение списком», «Кадровый перевод», «Кадровый перевод списком»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1.       СНИЛС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2.       Дата кадрового события («Прием на работу», «Прием на работу списком», «Увольнение», «Увольнение списком»)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3.       Дата начала кадрового события («Кадровый перевод», «Кадровый перевод списком»)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4.       Дата окончания кадрового события («Кадровый перевод», «Кадровый перевод списком») 5.       Идентификатор должности при сопоставлении со справочником ФРМО/ФРМР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6.       OID организации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7.       OID подразделения/отделения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8.       Доля занимаемой ставки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9.       Вид занятости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9530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ACEC47F-5568-4146-ABF4-EC289EC2B373}"/>
              </a:ext>
            </a:extLst>
          </p:cNvPr>
          <p:cNvSpPr txBox="1"/>
          <p:nvPr/>
        </p:nvSpPr>
        <p:spPr>
          <a:xfrm>
            <a:off x="4800600" y="62091"/>
            <a:ext cx="2590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Google Sans"/>
              </a:rPr>
              <a:t>ПК «Здравоохранение»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BE87B0-3642-4E9D-B1BF-C04AC8B52272}"/>
              </a:ext>
            </a:extLst>
          </p:cNvPr>
          <p:cNvSpPr txBox="1"/>
          <p:nvPr/>
        </p:nvSpPr>
        <p:spPr>
          <a:xfrm>
            <a:off x="533400" y="914400"/>
            <a:ext cx="115062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b="0" i="0" u="sng" dirty="0">
                <a:solidFill>
                  <a:srgbClr val="060708"/>
                </a:solidFill>
                <a:effectLst/>
                <a:latin typeface="-apple-system"/>
              </a:rPr>
              <a:t>Дл</a:t>
            </a:r>
            <a:r>
              <a:rPr lang="ru-RU" u="sng" dirty="0">
                <a:solidFill>
                  <a:srgbClr val="060708"/>
                </a:solidFill>
                <a:latin typeface="-apple-system"/>
              </a:rPr>
              <a:t>я подразделения</a:t>
            </a:r>
            <a:endParaRPr lang="ru-RU" b="0" i="0" u="sng" dirty="0">
              <a:solidFill>
                <a:srgbClr val="060708"/>
              </a:solidFill>
              <a:effectLst/>
              <a:latin typeface="-apple-system"/>
            </a:endParaRPr>
          </a:p>
          <a:p>
            <a:r>
              <a:rPr lang="ru-RU" dirty="0">
                <a:solidFill>
                  <a:srgbClr val="060708"/>
                </a:solidFill>
                <a:latin typeface="-apple-system"/>
              </a:rPr>
              <a:t>1.1 Код(</a:t>
            </a:r>
            <a:r>
              <a:rPr lang="en-US" dirty="0">
                <a:solidFill>
                  <a:srgbClr val="060708"/>
                </a:solidFill>
                <a:latin typeface="-apple-system"/>
              </a:rPr>
              <a:t>OID)</a:t>
            </a:r>
          </a:p>
          <a:p>
            <a:r>
              <a:rPr lang="en-US" dirty="0">
                <a:solidFill>
                  <a:srgbClr val="060708"/>
                </a:solidFill>
                <a:latin typeface="-apple-system"/>
              </a:rPr>
              <a:t>1.2 </a:t>
            </a:r>
            <a:r>
              <a:rPr lang="ru-RU" dirty="0">
                <a:solidFill>
                  <a:srgbClr val="060708"/>
                </a:solidFill>
                <a:latin typeface="-apple-system"/>
              </a:rPr>
              <a:t>Наименование</a:t>
            </a:r>
          </a:p>
          <a:p>
            <a:r>
              <a:rPr lang="ru-RU" dirty="0">
                <a:solidFill>
                  <a:srgbClr val="060708"/>
                </a:solidFill>
                <a:latin typeface="-apple-system"/>
              </a:rPr>
              <a:t>1.3 Тип подразделения</a:t>
            </a:r>
          </a:p>
          <a:p>
            <a:r>
              <a:rPr lang="ru-RU" dirty="0">
                <a:solidFill>
                  <a:srgbClr val="060708"/>
                </a:solidFill>
                <a:latin typeface="-apple-system"/>
              </a:rPr>
              <a:t>1.4 Профиль, условия и форма оказания МП</a:t>
            </a:r>
          </a:p>
          <a:p>
            <a:r>
              <a:rPr lang="ru-RU" dirty="0">
                <a:solidFill>
                  <a:srgbClr val="060708"/>
                </a:solidFill>
                <a:latin typeface="-apple-system"/>
              </a:rPr>
              <a:t>1.4 Адрес</a:t>
            </a:r>
            <a:br>
              <a:rPr lang="ru-RU" dirty="0">
                <a:solidFill>
                  <a:srgbClr val="060708"/>
                </a:solidFill>
                <a:latin typeface="-apple-system"/>
              </a:rPr>
            </a:br>
            <a:r>
              <a:rPr lang="ru-RU" dirty="0">
                <a:solidFill>
                  <a:srgbClr val="060708"/>
                </a:solidFill>
                <a:latin typeface="-apple-system"/>
              </a:rPr>
              <a:t>1.5 Признак участия в программе ОМС номером подразделения в ОМС</a:t>
            </a:r>
          </a:p>
          <a:p>
            <a:r>
              <a:rPr lang="ru-RU" dirty="0">
                <a:solidFill>
                  <a:srgbClr val="060708"/>
                </a:solidFill>
                <a:latin typeface="-apple-system"/>
              </a:rPr>
              <a:t>1.6 перечень кабинетов/отделений</a:t>
            </a:r>
          </a:p>
          <a:p>
            <a:endParaRPr lang="ru-RU" dirty="0">
              <a:solidFill>
                <a:srgbClr val="060708"/>
              </a:solidFill>
              <a:latin typeface="-apple-system"/>
            </a:endParaRPr>
          </a:p>
          <a:p>
            <a:r>
              <a:rPr lang="ru-RU" dirty="0">
                <a:solidFill>
                  <a:srgbClr val="060708"/>
                </a:solidFill>
                <a:latin typeface="-apple-system"/>
              </a:rPr>
              <a:t>2. Для сотрудника</a:t>
            </a:r>
          </a:p>
          <a:p>
            <a:pPr marL="342900" indent="-342900">
              <a:buAutoNum type="arabicPeriod"/>
            </a:pPr>
            <a:endParaRPr lang="ru-RU" b="0" i="0" u="sng" dirty="0">
              <a:solidFill>
                <a:srgbClr val="060708"/>
              </a:solidFill>
              <a:effectLst/>
              <a:latin typeface="-apple-system"/>
            </a:endParaRP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2.1 Персональные данные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2.2 Сведения об образовании (сертификаты и аккредитация)</a:t>
            </a:r>
          </a:p>
          <a:p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2.3 Данные о трудоустройстве</a:t>
            </a:r>
          </a:p>
          <a:p>
            <a:r>
              <a:rPr lang="ru-RU" dirty="0">
                <a:solidFill>
                  <a:srgbClr val="060708"/>
                </a:solidFill>
                <a:latin typeface="-apple-system"/>
              </a:rPr>
              <a:t>	- </a:t>
            </a: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структурное подразделение – отделение/кабинет</a:t>
            </a:r>
          </a:p>
          <a:p>
            <a:r>
              <a:rPr lang="ru-RU" dirty="0">
                <a:solidFill>
                  <a:srgbClr val="060708"/>
                </a:solidFill>
                <a:latin typeface="-apple-system"/>
              </a:rPr>
              <a:t>	- </a:t>
            </a: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дата трудоустройства</a:t>
            </a:r>
          </a:p>
          <a:p>
            <a:r>
              <a:rPr lang="ru-RU" dirty="0">
                <a:solidFill>
                  <a:srgbClr val="060708"/>
                </a:solidFill>
                <a:latin typeface="-apple-system"/>
              </a:rPr>
              <a:t>	- </a:t>
            </a: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тип должности</a:t>
            </a:r>
          </a:p>
          <a:p>
            <a:r>
              <a:rPr lang="ru-RU" dirty="0">
                <a:solidFill>
                  <a:srgbClr val="060708"/>
                </a:solidFill>
                <a:latin typeface="-apple-system"/>
              </a:rPr>
              <a:t>	- </a:t>
            </a:r>
            <a:r>
              <a:rPr lang="ru-RU" b="0" i="0" dirty="0">
                <a:solidFill>
                  <a:srgbClr val="060708"/>
                </a:solidFill>
                <a:effectLst/>
                <a:latin typeface="-apple-system"/>
              </a:rPr>
              <a:t>наименование должности</a:t>
            </a:r>
          </a:p>
          <a:p>
            <a:r>
              <a:rPr lang="ru-RU" dirty="0">
                <a:solidFill>
                  <a:srgbClr val="060708"/>
                </a:solidFill>
                <a:latin typeface="-apple-system"/>
              </a:rPr>
              <a:t>	- доля занимаемой ставки</a:t>
            </a:r>
            <a:endParaRPr lang="ru-RU" b="0" i="0" dirty="0">
              <a:solidFill>
                <a:srgbClr val="060708"/>
              </a:solidFill>
              <a:effectLst/>
              <a:latin typeface="-apple-system"/>
            </a:endParaRPr>
          </a:p>
          <a:p>
            <a:endParaRPr lang="ru-RU" b="0" i="0" u="sng" dirty="0">
              <a:solidFill>
                <a:srgbClr val="060708"/>
              </a:solidFill>
              <a:effectLst/>
              <a:latin typeface="-apple-system"/>
            </a:endParaRPr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104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ACEC47F-5568-4146-ABF4-EC289EC2B373}"/>
              </a:ext>
            </a:extLst>
          </p:cNvPr>
          <p:cNvSpPr txBox="1"/>
          <p:nvPr/>
        </p:nvSpPr>
        <p:spPr>
          <a:xfrm>
            <a:off x="4800600" y="62091"/>
            <a:ext cx="2590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Google Sans"/>
              </a:rPr>
              <a:t>ФРЭМД</a:t>
            </a:r>
            <a:endParaRPr lang="ru-RU" dirty="0"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F2DBAF42-3102-40D5-B400-84A418F1998F}"/>
              </a:ext>
            </a:extLst>
          </p:cNvPr>
          <p:cNvGrpSpPr/>
          <p:nvPr/>
        </p:nvGrpSpPr>
        <p:grpSpPr>
          <a:xfrm>
            <a:off x="317642" y="3907282"/>
            <a:ext cx="5909715" cy="738664"/>
            <a:chOff x="239393" y="4529916"/>
            <a:chExt cx="5909715" cy="738664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373175CE-5CE2-41B4-B70E-012A0CE90678}"/>
                </a:ext>
              </a:extLst>
            </p:cNvPr>
            <p:cNvSpPr/>
            <p:nvPr/>
          </p:nvSpPr>
          <p:spPr>
            <a:xfrm>
              <a:off x="2774639" y="4589191"/>
              <a:ext cx="3137723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96512165-B9D8-420D-B52B-CF3B24CBDADA}"/>
                </a:ext>
              </a:extLst>
            </p:cNvPr>
            <p:cNvSpPr/>
            <p:nvPr/>
          </p:nvSpPr>
          <p:spPr>
            <a:xfrm>
              <a:off x="239394" y="4596642"/>
              <a:ext cx="2272320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6FE2545E-C039-4DCA-9DD2-9D507A27F852}"/>
                </a:ext>
              </a:extLst>
            </p:cNvPr>
            <p:cNvSpPr/>
            <p:nvPr/>
          </p:nvSpPr>
          <p:spPr bwMode="auto">
            <a:xfrm>
              <a:off x="239393" y="4606550"/>
              <a:ext cx="2166980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100" b="1" dirty="0">
                  <a:solidFill>
                    <a:schemeClr val="tx1"/>
                  </a:solidFill>
                  <a:ea typeface="Verdana"/>
                </a:rPr>
                <a:t>При закрытии случая в стационаре, исключая акушерство:</a:t>
              </a:r>
              <a:endParaRPr sz="1100" dirty="0">
                <a:solidFill>
                  <a:schemeClr val="tx1"/>
                </a:solidFill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AD73F0D0-F940-407B-A047-AC3F76ACE5E3}"/>
                </a:ext>
              </a:extLst>
            </p:cNvPr>
            <p:cNvSpPr/>
            <p:nvPr/>
          </p:nvSpPr>
          <p:spPr bwMode="auto">
            <a:xfrm>
              <a:off x="2749239" y="4529916"/>
              <a:ext cx="3399869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400" dirty="0">
                  <a:solidFill>
                    <a:schemeClr val="tx1"/>
                  </a:solidFill>
                  <a:ea typeface="Verdana"/>
                </a:rPr>
                <a:t>Первичный осмотр 530н!, Осмотр 530н!, Выписной (переводной) эпикриз 530н</a:t>
              </a:r>
            </a:p>
          </p:txBody>
        </p:sp>
        <p:sp>
          <p:nvSpPr>
            <p:cNvPr id="10" name="Стрелка вправо 94">
              <a:extLst>
                <a:ext uri="{FF2B5EF4-FFF2-40B4-BE49-F238E27FC236}">
                  <a16:creationId xmlns:a16="http://schemas.microsoft.com/office/drawing/2014/main" id="{6EFF08B1-6505-4746-B6A6-448FEF235AC5}"/>
                </a:ext>
              </a:extLst>
            </p:cNvPr>
            <p:cNvSpPr/>
            <p:nvPr/>
          </p:nvSpPr>
          <p:spPr>
            <a:xfrm>
              <a:off x="2518587" y="4606008"/>
              <a:ext cx="249180" cy="600706"/>
            </a:xfrm>
            <a:prstGeom prst="right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43646A11-AA51-4818-824F-F70FDDF25AED}"/>
              </a:ext>
            </a:extLst>
          </p:cNvPr>
          <p:cNvGrpSpPr/>
          <p:nvPr/>
        </p:nvGrpSpPr>
        <p:grpSpPr>
          <a:xfrm>
            <a:off x="324723" y="4887135"/>
            <a:ext cx="5941987" cy="653329"/>
            <a:chOff x="232521" y="5326228"/>
            <a:chExt cx="5941987" cy="653329"/>
          </a:xfrm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28C84CBC-8678-47C8-9CCE-9B2969D4971D}"/>
                </a:ext>
              </a:extLst>
            </p:cNvPr>
            <p:cNvSpPr/>
            <p:nvPr/>
          </p:nvSpPr>
          <p:spPr>
            <a:xfrm>
              <a:off x="2774639" y="5326228"/>
              <a:ext cx="3137723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58FB85DA-8BB1-4650-BBD9-52E580C02D77}"/>
                </a:ext>
              </a:extLst>
            </p:cNvPr>
            <p:cNvSpPr/>
            <p:nvPr/>
          </p:nvSpPr>
          <p:spPr>
            <a:xfrm>
              <a:off x="239394" y="5333679"/>
              <a:ext cx="2294328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Стрелка вправо 100">
              <a:extLst>
                <a:ext uri="{FF2B5EF4-FFF2-40B4-BE49-F238E27FC236}">
                  <a16:creationId xmlns:a16="http://schemas.microsoft.com/office/drawing/2014/main" id="{9E0E883D-8EAF-4C1F-BB39-B08AC3305117}"/>
                </a:ext>
              </a:extLst>
            </p:cNvPr>
            <p:cNvSpPr/>
            <p:nvPr/>
          </p:nvSpPr>
          <p:spPr>
            <a:xfrm>
              <a:off x="2524597" y="5343045"/>
              <a:ext cx="243169" cy="600706"/>
            </a:xfrm>
            <a:prstGeom prst="right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F143C4C9-169C-43D5-B9BB-31C660C54F2B}"/>
                </a:ext>
              </a:extLst>
            </p:cNvPr>
            <p:cNvSpPr/>
            <p:nvPr/>
          </p:nvSpPr>
          <p:spPr bwMode="auto">
            <a:xfrm>
              <a:off x="232521" y="5441174"/>
              <a:ext cx="2055135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100" b="1" dirty="0">
                  <a:solidFill>
                    <a:schemeClr val="tx1"/>
                  </a:solidFill>
                  <a:ea typeface="Verdana"/>
                </a:rPr>
                <a:t>При закрытии случая акушерского профиля:</a:t>
              </a:r>
              <a:endParaRPr sz="1100" dirty="0">
                <a:solidFill>
                  <a:schemeClr val="tx1"/>
                </a:solidFill>
              </a:endParaRPr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68080C44-99D5-4DB6-81DC-143BEB8D7848}"/>
                </a:ext>
              </a:extLst>
            </p:cNvPr>
            <p:cNvSpPr/>
            <p:nvPr/>
          </p:nvSpPr>
          <p:spPr bwMode="auto">
            <a:xfrm>
              <a:off x="2765515" y="5371400"/>
              <a:ext cx="3408993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400" dirty="0">
                  <a:solidFill>
                    <a:schemeClr val="tx1"/>
                  </a:solidFill>
                  <a:ea typeface="Verdana"/>
                </a:rPr>
                <a:t>АФО Выписка из истории родов ВИМИС, Осмотры по приказу 1130</a:t>
              </a:r>
              <a:endParaRPr lang="ru-RU" sz="1400" spc="-30" dirty="0">
                <a:solidFill>
                  <a:schemeClr val="tx1"/>
                </a:solidFill>
                <a:ea typeface="Verdana"/>
              </a:endParaRPr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B7209D1A-F9C6-41E8-BCFC-70ED7F8A7D9A}"/>
              </a:ext>
            </a:extLst>
          </p:cNvPr>
          <p:cNvGrpSpPr/>
          <p:nvPr/>
        </p:nvGrpSpPr>
        <p:grpSpPr>
          <a:xfrm>
            <a:off x="317851" y="3160711"/>
            <a:ext cx="5939368" cy="653329"/>
            <a:chOff x="6143292" y="4563582"/>
            <a:chExt cx="5939368" cy="653329"/>
          </a:xfrm>
        </p:grpSpPr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A28A7DDC-AB85-4A91-BAEF-A32F1DC70109}"/>
                </a:ext>
              </a:extLst>
            </p:cNvPr>
            <p:cNvSpPr/>
            <p:nvPr/>
          </p:nvSpPr>
          <p:spPr>
            <a:xfrm>
              <a:off x="8685410" y="4563582"/>
              <a:ext cx="3137723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78F7A880-81C0-4E3B-8BF5-0B077507D855}"/>
                </a:ext>
              </a:extLst>
            </p:cNvPr>
            <p:cNvSpPr/>
            <p:nvPr/>
          </p:nvSpPr>
          <p:spPr>
            <a:xfrm>
              <a:off x="6150164" y="4571033"/>
              <a:ext cx="2278985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1" name="Стрелка вправо 103">
              <a:extLst>
                <a:ext uri="{FF2B5EF4-FFF2-40B4-BE49-F238E27FC236}">
                  <a16:creationId xmlns:a16="http://schemas.microsoft.com/office/drawing/2014/main" id="{2A886607-2FF6-4E47-87E1-726CB24C0AE3}"/>
                </a:ext>
              </a:extLst>
            </p:cNvPr>
            <p:cNvSpPr/>
            <p:nvPr/>
          </p:nvSpPr>
          <p:spPr>
            <a:xfrm>
              <a:off x="8381696" y="4580399"/>
              <a:ext cx="296842" cy="600706"/>
            </a:xfrm>
            <a:prstGeom prst="right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9A13D132-224C-48EB-A93E-F722B0515BD1}"/>
                </a:ext>
              </a:extLst>
            </p:cNvPr>
            <p:cNvSpPr/>
            <p:nvPr/>
          </p:nvSpPr>
          <p:spPr bwMode="auto">
            <a:xfrm>
              <a:off x="6143292" y="4687563"/>
              <a:ext cx="2055135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100" b="1" dirty="0">
                  <a:solidFill>
                    <a:schemeClr val="tx1"/>
                  </a:solidFill>
                  <a:ea typeface="Verdana"/>
                </a:rPr>
                <a:t>При закрытии случая поликлинического: </a:t>
              </a:r>
              <a:endParaRPr lang="ru-RU" sz="1100" dirty="0">
                <a:solidFill>
                  <a:schemeClr val="tx1"/>
                </a:solidFill>
                <a:ea typeface="Verdana"/>
              </a:endParaRPr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DDC26421-DB8E-4C97-974A-168D580ED06A}"/>
                </a:ext>
              </a:extLst>
            </p:cNvPr>
            <p:cNvSpPr/>
            <p:nvPr/>
          </p:nvSpPr>
          <p:spPr bwMode="auto">
            <a:xfrm>
              <a:off x="8662605" y="4673915"/>
              <a:ext cx="342005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400" dirty="0">
                  <a:solidFill>
                    <a:schemeClr val="tx1"/>
                  </a:solidFill>
                  <a:ea typeface="Verdana"/>
                </a:rPr>
                <a:t>Протоколы консультаций специалистов</a:t>
              </a:r>
            </a:p>
          </p:txBody>
        </p:sp>
      </p:grp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454030AE-5458-4760-BAA3-95ADD97FBBF5}"/>
              </a:ext>
            </a:extLst>
          </p:cNvPr>
          <p:cNvGrpSpPr/>
          <p:nvPr/>
        </p:nvGrpSpPr>
        <p:grpSpPr>
          <a:xfrm>
            <a:off x="6308734" y="3913204"/>
            <a:ext cx="5928033" cy="738664"/>
            <a:chOff x="6263967" y="6131756"/>
            <a:chExt cx="5928033" cy="738664"/>
          </a:xfrm>
        </p:grpSpPr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EB9894E3-D904-4EB4-AF4B-99C5D69451AF}"/>
                </a:ext>
              </a:extLst>
            </p:cNvPr>
            <p:cNvSpPr/>
            <p:nvPr/>
          </p:nvSpPr>
          <p:spPr>
            <a:xfrm>
              <a:off x="8785259" y="6138342"/>
              <a:ext cx="3165824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5D3142F7-DCD7-4FD7-84DD-7234DD295089}"/>
                </a:ext>
              </a:extLst>
            </p:cNvPr>
            <p:cNvSpPr/>
            <p:nvPr/>
          </p:nvSpPr>
          <p:spPr>
            <a:xfrm>
              <a:off x="6263967" y="6138342"/>
              <a:ext cx="2252371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076643BF-8B71-4908-B687-D1CA84C1D7E7}"/>
                </a:ext>
              </a:extLst>
            </p:cNvPr>
            <p:cNvSpPr/>
            <p:nvPr/>
          </p:nvSpPr>
          <p:spPr bwMode="auto">
            <a:xfrm>
              <a:off x="6288310" y="6131756"/>
              <a:ext cx="2341964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050" b="1" dirty="0">
                  <a:solidFill>
                    <a:schemeClr val="tx1"/>
                  </a:solidFill>
                  <a:ea typeface="Verdana"/>
                </a:rPr>
                <a:t>При закрытии случая </a:t>
              </a:r>
              <a:r>
                <a:rPr lang="ru-RU" sz="1050" b="1" dirty="0" err="1">
                  <a:solidFill>
                    <a:schemeClr val="tx1"/>
                  </a:solidFill>
                  <a:ea typeface="Verdana"/>
                </a:rPr>
                <a:t>Диспансе-ризация</a:t>
              </a:r>
              <a:r>
                <a:rPr lang="ru-RU" sz="1050" b="1" dirty="0">
                  <a:solidFill>
                    <a:schemeClr val="tx1"/>
                  </a:solidFill>
                  <a:ea typeface="Verdana"/>
                </a:rPr>
                <a:t> взрослого населения, профилактический медицинский осмотр: </a:t>
              </a:r>
              <a:endParaRPr sz="1050" dirty="0">
                <a:solidFill>
                  <a:schemeClr val="tx1"/>
                </a:solidFill>
              </a:endParaRPr>
            </a:p>
          </p:txBody>
        </p:sp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id="{11302B90-AD72-47E6-8F0B-B813CEA1DC40}"/>
                </a:ext>
              </a:extLst>
            </p:cNvPr>
            <p:cNvSpPr/>
            <p:nvPr/>
          </p:nvSpPr>
          <p:spPr bwMode="auto">
            <a:xfrm>
              <a:off x="8792131" y="6310450"/>
              <a:ext cx="339986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400" dirty="0">
                  <a:solidFill>
                    <a:schemeClr val="tx1"/>
                  </a:solidFill>
                  <a:ea typeface="Verdana"/>
                </a:rPr>
                <a:t>Диспансеризация 131 форма</a:t>
              </a:r>
            </a:p>
          </p:txBody>
        </p:sp>
        <p:sp>
          <p:nvSpPr>
            <p:cNvPr id="29" name="Стрелка вправо 38">
              <a:extLst>
                <a:ext uri="{FF2B5EF4-FFF2-40B4-BE49-F238E27FC236}">
                  <a16:creationId xmlns:a16="http://schemas.microsoft.com/office/drawing/2014/main" id="{4BFDB5C3-5F4B-4F39-97B0-C4469E597D3D}"/>
                </a:ext>
              </a:extLst>
            </p:cNvPr>
            <p:cNvSpPr/>
            <p:nvPr/>
          </p:nvSpPr>
          <p:spPr>
            <a:xfrm>
              <a:off x="8516338" y="6147708"/>
              <a:ext cx="255177" cy="600706"/>
            </a:xfrm>
            <a:prstGeom prst="right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E1525CAB-83F8-47D3-B98D-41D195983A22}"/>
              </a:ext>
            </a:extLst>
          </p:cNvPr>
          <p:cNvGrpSpPr/>
          <p:nvPr/>
        </p:nvGrpSpPr>
        <p:grpSpPr>
          <a:xfrm>
            <a:off x="6280454" y="3147469"/>
            <a:ext cx="5956313" cy="693419"/>
            <a:chOff x="6126446" y="5326228"/>
            <a:chExt cx="5956313" cy="693419"/>
          </a:xfrm>
        </p:grpSpPr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23F5A43B-D7E4-428B-B9C9-1225FEE1A8A2}"/>
                </a:ext>
              </a:extLst>
            </p:cNvPr>
            <p:cNvSpPr/>
            <p:nvPr/>
          </p:nvSpPr>
          <p:spPr>
            <a:xfrm>
              <a:off x="8675434" y="5326228"/>
              <a:ext cx="3165824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33871D0F-561E-4F03-BCDF-EEDA7094EED1}"/>
                </a:ext>
              </a:extLst>
            </p:cNvPr>
            <p:cNvSpPr/>
            <p:nvPr/>
          </p:nvSpPr>
          <p:spPr>
            <a:xfrm>
              <a:off x="6133317" y="5326228"/>
              <a:ext cx="2268707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3" name="Стрелка вправо 41">
              <a:extLst>
                <a:ext uri="{FF2B5EF4-FFF2-40B4-BE49-F238E27FC236}">
                  <a16:creationId xmlns:a16="http://schemas.microsoft.com/office/drawing/2014/main" id="{8312F779-F94D-4414-96B9-5D7B88F4C04D}"/>
                </a:ext>
              </a:extLst>
            </p:cNvPr>
            <p:cNvSpPr/>
            <p:nvPr/>
          </p:nvSpPr>
          <p:spPr>
            <a:xfrm>
              <a:off x="8402025" y="5338127"/>
              <a:ext cx="286868" cy="600706"/>
            </a:xfrm>
            <a:prstGeom prst="right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4" name="Прямоугольник 33">
              <a:extLst>
                <a:ext uri="{FF2B5EF4-FFF2-40B4-BE49-F238E27FC236}">
                  <a16:creationId xmlns:a16="http://schemas.microsoft.com/office/drawing/2014/main" id="{9E0AC6A6-0669-47A2-9E06-8B0D6AB444E9}"/>
                </a:ext>
              </a:extLst>
            </p:cNvPr>
            <p:cNvSpPr/>
            <p:nvPr/>
          </p:nvSpPr>
          <p:spPr bwMode="auto">
            <a:xfrm>
              <a:off x="6126446" y="5419483"/>
              <a:ext cx="2055135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100" b="1" dirty="0">
                  <a:solidFill>
                    <a:schemeClr val="tx1"/>
                  </a:solidFill>
                  <a:ea typeface="Verdana"/>
                </a:rPr>
                <a:t>При закрытии случая диспансерного наблюдения:</a:t>
              </a:r>
              <a:endParaRPr sz="1100" dirty="0">
                <a:solidFill>
                  <a:schemeClr val="tx1"/>
                </a:solidFill>
              </a:endParaRPr>
            </a:p>
          </p:txBody>
        </p:sp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id="{8E7A6E00-12C3-4B3A-B400-5B20EB77E3A2}"/>
                </a:ext>
              </a:extLst>
            </p:cNvPr>
            <p:cNvSpPr/>
            <p:nvPr/>
          </p:nvSpPr>
          <p:spPr bwMode="auto">
            <a:xfrm>
              <a:off x="8673766" y="5380080"/>
              <a:ext cx="3408993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400" dirty="0">
                  <a:solidFill>
                    <a:schemeClr val="tx1"/>
                  </a:solidFill>
                  <a:ea typeface="Verdana"/>
                </a:rPr>
                <a:t>Документ: «Терапевт комплексный </a:t>
              </a:r>
              <a:br>
                <a:rPr lang="ru-RU" sz="1400" dirty="0">
                  <a:solidFill>
                    <a:schemeClr val="tx1"/>
                  </a:solidFill>
                  <a:ea typeface="Verdana"/>
                </a:rPr>
              </a:br>
              <a:r>
                <a:rPr lang="ru-RU" sz="1400" dirty="0">
                  <a:solidFill>
                    <a:schemeClr val="tx1"/>
                  </a:solidFill>
                  <a:ea typeface="Verdana"/>
                </a:rPr>
                <a:t>"Д" осмотр»</a:t>
              </a:r>
              <a:endParaRPr lang="ru-RU" sz="1400" spc="-30" dirty="0">
                <a:solidFill>
                  <a:schemeClr val="tx1"/>
                </a:solidFill>
                <a:ea typeface="Verdana"/>
              </a:endParaRPr>
            </a:p>
          </p:txBody>
        </p:sp>
      </p:grp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201702E6-7FD2-4B71-BD87-A657CA9F5A2B}"/>
              </a:ext>
            </a:extLst>
          </p:cNvPr>
          <p:cNvGrpSpPr/>
          <p:nvPr/>
        </p:nvGrpSpPr>
        <p:grpSpPr>
          <a:xfrm>
            <a:off x="331596" y="5774317"/>
            <a:ext cx="5955729" cy="645878"/>
            <a:chOff x="6126446" y="5326228"/>
            <a:chExt cx="5955729" cy="645878"/>
          </a:xfrm>
        </p:grpSpPr>
        <p:sp>
          <p:nvSpPr>
            <p:cNvPr id="37" name="Прямоугольник 36">
              <a:extLst>
                <a:ext uri="{FF2B5EF4-FFF2-40B4-BE49-F238E27FC236}">
                  <a16:creationId xmlns:a16="http://schemas.microsoft.com/office/drawing/2014/main" id="{5E72D7B4-E4DF-49FB-B5C9-1D0A5E5F84ED}"/>
                </a:ext>
              </a:extLst>
            </p:cNvPr>
            <p:cNvSpPr/>
            <p:nvPr/>
          </p:nvSpPr>
          <p:spPr>
            <a:xfrm>
              <a:off x="8675434" y="5326228"/>
              <a:ext cx="3165824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AA67FDE4-1FCE-4216-A3A5-63B9C88F0943}"/>
                </a:ext>
              </a:extLst>
            </p:cNvPr>
            <p:cNvSpPr/>
            <p:nvPr/>
          </p:nvSpPr>
          <p:spPr>
            <a:xfrm>
              <a:off x="6133317" y="5326228"/>
              <a:ext cx="2268707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9" name="Стрелка вправо 69">
              <a:extLst>
                <a:ext uri="{FF2B5EF4-FFF2-40B4-BE49-F238E27FC236}">
                  <a16:creationId xmlns:a16="http://schemas.microsoft.com/office/drawing/2014/main" id="{89FEBA8D-B4E5-4459-965E-DA3FB99C7579}"/>
                </a:ext>
              </a:extLst>
            </p:cNvPr>
            <p:cNvSpPr/>
            <p:nvPr/>
          </p:nvSpPr>
          <p:spPr>
            <a:xfrm>
              <a:off x="8402025" y="5338127"/>
              <a:ext cx="286868" cy="600706"/>
            </a:xfrm>
            <a:prstGeom prst="right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0" name="Прямоугольник 39">
              <a:extLst>
                <a:ext uri="{FF2B5EF4-FFF2-40B4-BE49-F238E27FC236}">
                  <a16:creationId xmlns:a16="http://schemas.microsoft.com/office/drawing/2014/main" id="{D32432F8-2FAE-496B-9D00-70C917FB49B2}"/>
                </a:ext>
              </a:extLst>
            </p:cNvPr>
            <p:cNvSpPr/>
            <p:nvPr/>
          </p:nvSpPr>
          <p:spPr bwMode="auto">
            <a:xfrm>
              <a:off x="6126446" y="5419483"/>
              <a:ext cx="2055135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100" b="1" dirty="0">
                  <a:solidFill>
                    <a:schemeClr val="tx1"/>
                  </a:solidFill>
                  <a:ea typeface="Verdana"/>
                </a:rPr>
                <a:t>При закрытии случая диагностического:</a:t>
              </a:r>
              <a:endParaRPr sz="1100" dirty="0">
                <a:solidFill>
                  <a:schemeClr val="tx1"/>
                </a:solidFill>
              </a:endParaRPr>
            </a:p>
          </p:txBody>
        </p:sp>
        <p:sp>
          <p:nvSpPr>
            <p:cNvPr id="41" name="Прямоугольник 40">
              <a:extLst>
                <a:ext uri="{FF2B5EF4-FFF2-40B4-BE49-F238E27FC236}">
                  <a16:creationId xmlns:a16="http://schemas.microsoft.com/office/drawing/2014/main" id="{F74CBD19-F3E6-4D1C-994D-3ECE03AA24EA}"/>
                </a:ext>
              </a:extLst>
            </p:cNvPr>
            <p:cNvSpPr/>
            <p:nvPr/>
          </p:nvSpPr>
          <p:spPr bwMode="auto">
            <a:xfrm>
              <a:off x="8673182" y="5370937"/>
              <a:ext cx="3408993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400" dirty="0">
                  <a:solidFill>
                    <a:schemeClr val="tx1"/>
                  </a:solidFill>
                  <a:ea typeface="Verdana"/>
                </a:rPr>
                <a:t>Протоколы диагностических исследований</a:t>
              </a:r>
              <a:endParaRPr lang="ru-RU" sz="1400" spc="-30" dirty="0">
                <a:solidFill>
                  <a:schemeClr val="tx1"/>
                </a:solidFill>
                <a:ea typeface="Verdana"/>
              </a:endParaRPr>
            </a:p>
          </p:txBody>
        </p:sp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0B4EC085-F612-419C-82EB-470E83A8E1DB}"/>
              </a:ext>
            </a:extLst>
          </p:cNvPr>
          <p:cNvGrpSpPr/>
          <p:nvPr/>
        </p:nvGrpSpPr>
        <p:grpSpPr>
          <a:xfrm>
            <a:off x="6287325" y="4732561"/>
            <a:ext cx="5928033" cy="645878"/>
            <a:chOff x="6263967" y="6138342"/>
            <a:chExt cx="5928033" cy="645878"/>
          </a:xfrm>
        </p:grpSpPr>
        <p:sp>
          <p:nvSpPr>
            <p:cNvPr id="43" name="Прямоугольник 42">
              <a:extLst>
                <a:ext uri="{FF2B5EF4-FFF2-40B4-BE49-F238E27FC236}">
                  <a16:creationId xmlns:a16="http://schemas.microsoft.com/office/drawing/2014/main" id="{87C6CCCD-A2FF-4C3E-B220-115310AD658E}"/>
                </a:ext>
              </a:extLst>
            </p:cNvPr>
            <p:cNvSpPr/>
            <p:nvPr/>
          </p:nvSpPr>
          <p:spPr>
            <a:xfrm>
              <a:off x="8785259" y="6138342"/>
              <a:ext cx="3165824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id="{8E6E1456-E024-4B65-BB30-E8CD4BE59769}"/>
                </a:ext>
              </a:extLst>
            </p:cNvPr>
            <p:cNvSpPr/>
            <p:nvPr/>
          </p:nvSpPr>
          <p:spPr>
            <a:xfrm>
              <a:off x="6263967" y="6138342"/>
              <a:ext cx="2252371" cy="64587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5" name="Прямоугольник 44">
              <a:extLst>
                <a:ext uri="{FF2B5EF4-FFF2-40B4-BE49-F238E27FC236}">
                  <a16:creationId xmlns:a16="http://schemas.microsoft.com/office/drawing/2014/main" id="{2D9D8A6B-CEAE-4F87-96AD-1CDC045E5B3E}"/>
                </a:ext>
              </a:extLst>
            </p:cNvPr>
            <p:cNvSpPr/>
            <p:nvPr/>
          </p:nvSpPr>
          <p:spPr bwMode="auto">
            <a:xfrm>
              <a:off x="6288323" y="6270648"/>
              <a:ext cx="2341964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>
                <a:defRPr/>
              </a:pPr>
              <a:r>
                <a:rPr lang="ru-RU" sz="1050" b="1" dirty="0">
                  <a:solidFill>
                    <a:schemeClr val="tx1"/>
                  </a:solidFill>
                  <a:ea typeface="Verdana"/>
                </a:rPr>
                <a:t>Случай оказания скорой медицинской помощи</a:t>
              </a:r>
              <a:endParaRPr sz="1050" dirty="0">
                <a:solidFill>
                  <a:schemeClr val="tx1"/>
                </a:solidFill>
              </a:endParaRPr>
            </a:p>
          </p:txBody>
        </p:sp>
        <p:sp>
          <p:nvSpPr>
            <p:cNvPr id="46" name="Прямоугольник 45">
              <a:extLst>
                <a:ext uri="{FF2B5EF4-FFF2-40B4-BE49-F238E27FC236}">
                  <a16:creationId xmlns:a16="http://schemas.microsoft.com/office/drawing/2014/main" id="{CB9C8F30-47EE-4BEF-8AA1-E98C1E7535FA}"/>
                </a:ext>
              </a:extLst>
            </p:cNvPr>
            <p:cNvSpPr/>
            <p:nvPr/>
          </p:nvSpPr>
          <p:spPr bwMode="auto">
            <a:xfrm>
              <a:off x="8792131" y="6310450"/>
              <a:ext cx="339986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400" dirty="0">
                  <a:solidFill>
                    <a:schemeClr val="tx1"/>
                  </a:solidFill>
                  <a:ea typeface="Verdana"/>
                </a:rPr>
                <a:t>Карта вызова СМП</a:t>
              </a:r>
            </a:p>
          </p:txBody>
        </p:sp>
        <p:sp>
          <p:nvSpPr>
            <p:cNvPr id="47" name="Стрелка вправо 38">
              <a:extLst>
                <a:ext uri="{FF2B5EF4-FFF2-40B4-BE49-F238E27FC236}">
                  <a16:creationId xmlns:a16="http://schemas.microsoft.com/office/drawing/2014/main" id="{B879B8D2-1AB8-4D9C-843E-D21D8F850B46}"/>
                </a:ext>
              </a:extLst>
            </p:cNvPr>
            <p:cNvSpPr/>
            <p:nvPr/>
          </p:nvSpPr>
          <p:spPr>
            <a:xfrm>
              <a:off x="8516338" y="6147708"/>
              <a:ext cx="255177" cy="600706"/>
            </a:xfrm>
            <a:prstGeom prst="right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49" name="Группа 48">
            <a:extLst>
              <a:ext uri="{FF2B5EF4-FFF2-40B4-BE49-F238E27FC236}">
                <a16:creationId xmlns:a16="http://schemas.microsoft.com/office/drawing/2014/main" id="{6B5A6994-589D-439B-BEFF-13F4F8799CD2}"/>
              </a:ext>
            </a:extLst>
          </p:cNvPr>
          <p:cNvGrpSpPr/>
          <p:nvPr/>
        </p:nvGrpSpPr>
        <p:grpSpPr>
          <a:xfrm>
            <a:off x="317642" y="724527"/>
            <a:ext cx="5654532" cy="1892640"/>
            <a:chOff x="343564" y="1353258"/>
            <a:chExt cx="6013983" cy="2596806"/>
          </a:xfrm>
        </p:grpSpPr>
        <p:sp>
          <p:nvSpPr>
            <p:cNvPr id="50" name="Прямоугольник 49">
              <a:extLst>
                <a:ext uri="{FF2B5EF4-FFF2-40B4-BE49-F238E27FC236}">
                  <a16:creationId xmlns:a16="http://schemas.microsoft.com/office/drawing/2014/main" id="{D8AD552D-C988-4C4E-B900-FBCCAB9FDC2C}"/>
                </a:ext>
              </a:extLst>
            </p:cNvPr>
            <p:cNvSpPr/>
            <p:nvPr/>
          </p:nvSpPr>
          <p:spPr>
            <a:xfrm>
              <a:off x="343564" y="1353258"/>
              <a:ext cx="6013983" cy="2596806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grpSp>
          <p:nvGrpSpPr>
            <p:cNvPr id="51" name="Группа 50">
              <a:extLst>
                <a:ext uri="{FF2B5EF4-FFF2-40B4-BE49-F238E27FC236}">
                  <a16:creationId xmlns:a16="http://schemas.microsoft.com/office/drawing/2014/main" id="{B876D01C-68DD-41ED-A314-FCE0E823DE56}"/>
                </a:ext>
              </a:extLst>
            </p:cNvPr>
            <p:cNvGrpSpPr/>
            <p:nvPr/>
          </p:nvGrpSpPr>
          <p:grpSpPr>
            <a:xfrm>
              <a:off x="407742" y="1516535"/>
              <a:ext cx="5885626" cy="2111271"/>
              <a:chOff x="-3449849" y="3102452"/>
              <a:chExt cx="8210394" cy="1147576"/>
            </a:xfrm>
          </p:grpSpPr>
          <p:sp>
            <p:nvSpPr>
              <p:cNvPr id="52" name="Прямоугольник 51">
                <a:extLst>
                  <a:ext uri="{FF2B5EF4-FFF2-40B4-BE49-F238E27FC236}">
                    <a16:creationId xmlns:a16="http://schemas.microsoft.com/office/drawing/2014/main" id="{B8AE0DFA-09CB-4901-9972-DB14AB352615}"/>
                  </a:ext>
                </a:extLst>
              </p:cNvPr>
              <p:cNvSpPr/>
              <p:nvPr/>
            </p:nvSpPr>
            <p:spPr>
              <a:xfrm>
                <a:off x="-3405406" y="3102452"/>
                <a:ext cx="8121506" cy="1756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ts val="1800"/>
                  </a:lnSpc>
                  <a:defRPr/>
                </a:pPr>
                <a:r>
                  <a:rPr lang="ru-RU" dirty="0">
                    <a:solidFill>
                      <a:schemeClr val="bg2">
                        <a:lumMod val="75000"/>
                      </a:schemeClr>
                    </a:solidFill>
                    <a:ea typeface="Verdana"/>
                  </a:rPr>
                  <a:t>Оформлен случай на каждого пациента: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BBB59F40-CE84-46FA-AC7D-F81D4B5817AF}"/>
                  </a:ext>
                </a:extLst>
              </p:cNvPr>
              <p:cNvSpPr txBox="1"/>
              <p:nvPr/>
            </p:nvSpPr>
            <p:spPr bwMode="auto">
              <a:xfrm>
                <a:off x="-3449849" y="3354850"/>
                <a:ext cx="8210394" cy="895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80000" indent="-285750">
                  <a:buFont typeface="Wingdings" panose="05000000000000000000" pitchFamily="2" charset="2"/>
                  <a:buChar char="ü"/>
                  <a:defRPr/>
                </a:pPr>
                <a:r>
                  <a:rPr lang="ru-RU" dirty="0">
                    <a:latin typeface="-apple-system"/>
                  </a:rPr>
                  <a:t>Амбулаторный прием</a:t>
                </a:r>
              </a:p>
              <a:p>
                <a:pPr marL="180000" indent="-285750">
                  <a:buFont typeface="Wingdings" panose="05000000000000000000" pitchFamily="2" charset="2"/>
                  <a:buChar char="ü"/>
                  <a:defRPr/>
                </a:pPr>
                <a:r>
                  <a:rPr lang="ru-RU" dirty="0">
                    <a:latin typeface="-apple-system"/>
                  </a:rPr>
                  <a:t>Круглосуточный и дневной стационар</a:t>
                </a:r>
              </a:p>
              <a:p>
                <a:pPr marL="180000" indent="-285750">
                  <a:buFont typeface="Wingdings" panose="05000000000000000000" pitchFamily="2" charset="2"/>
                  <a:buChar char="ü"/>
                  <a:defRPr/>
                </a:pPr>
                <a:r>
                  <a:rPr lang="ru-RU" dirty="0">
                    <a:latin typeface="-apple-system"/>
                  </a:rPr>
                  <a:t>Скорая медицинская помощь</a:t>
                </a:r>
              </a:p>
              <a:p>
                <a:pPr indent="-285750">
                  <a:buFont typeface="Wingdings" panose="05000000000000000000" pitchFamily="2" charset="2"/>
                  <a:buChar char="ü"/>
                  <a:defRPr/>
                </a:pPr>
                <a:endParaRPr dirty="0">
                  <a:latin typeface="-apple-system"/>
                </a:endParaRPr>
              </a:p>
            </p:txBody>
          </p:sp>
        </p:grpSp>
      </p:grpSp>
      <p:grpSp>
        <p:nvGrpSpPr>
          <p:cNvPr id="54" name="Группа 53">
            <a:extLst>
              <a:ext uri="{FF2B5EF4-FFF2-40B4-BE49-F238E27FC236}">
                <a16:creationId xmlns:a16="http://schemas.microsoft.com/office/drawing/2014/main" id="{32E75161-D404-4D7C-9F4B-AD607FCC3462}"/>
              </a:ext>
            </a:extLst>
          </p:cNvPr>
          <p:cNvGrpSpPr/>
          <p:nvPr/>
        </p:nvGrpSpPr>
        <p:grpSpPr>
          <a:xfrm>
            <a:off x="6243430" y="678149"/>
            <a:ext cx="5698817" cy="1934810"/>
            <a:chOff x="6163680" y="1051873"/>
            <a:chExt cx="5698817" cy="2596806"/>
          </a:xfrm>
        </p:grpSpPr>
        <p:sp>
          <p:nvSpPr>
            <p:cNvPr id="55" name="Прямоугольник 54">
              <a:extLst>
                <a:ext uri="{FF2B5EF4-FFF2-40B4-BE49-F238E27FC236}">
                  <a16:creationId xmlns:a16="http://schemas.microsoft.com/office/drawing/2014/main" id="{2A947843-1310-4E19-B095-30C683BCB951}"/>
                </a:ext>
              </a:extLst>
            </p:cNvPr>
            <p:cNvSpPr/>
            <p:nvPr/>
          </p:nvSpPr>
          <p:spPr>
            <a:xfrm>
              <a:off x="6163680" y="1051873"/>
              <a:ext cx="5698817" cy="2596806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6" name="Прямоугольник 55">
              <a:extLst>
                <a:ext uri="{FF2B5EF4-FFF2-40B4-BE49-F238E27FC236}">
                  <a16:creationId xmlns:a16="http://schemas.microsoft.com/office/drawing/2014/main" id="{AE45A348-1A02-4EF1-A8BF-608ACA17661F}"/>
                </a:ext>
              </a:extLst>
            </p:cNvPr>
            <p:cNvSpPr/>
            <p:nvPr/>
          </p:nvSpPr>
          <p:spPr>
            <a:xfrm>
              <a:off x="6265236" y="1768079"/>
              <a:ext cx="5402159" cy="13765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ts val="1800"/>
                </a:lnSpc>
                <a:defRPr/>
              </a:pPr>
              <a:r>
                <a:rPr lang="ru-RU" dirty="0">
                  <a:solidFill>
                    <a:schemeClr val="tx1">
                      <a:lumMod val="95000"/>
                    </a:schemeClr>
                  </a:solidFill>
                  <a:latin typeface="-apple-system"/>
                  <a:ea typeface="Verdana"/>
                </a:rPr>
                <a:t>Сформирован, подписан Эпи успешно передан в ФРЭМД структурированный электронный медицинский документ (СЭМД) на каждый случай оказания медицинской помощи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602477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1929</TotalTime>
  <Words>536</Words>
  <Application>Microsoft Office PowerPoint</Application>
  <PresentationFormat>Широкоэкранный</PresentationFormat>
  <Paragraphs>81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5" baseType="lpstr">
      <vt:lpstr>-apple-system</vt:lpstr>
      <vt:lpstr>Arial</vt:lpstr>
      <vt:lpstr>Calibri</vt:lpstr>
      <vt:lpstr>Century Gothic</vt:lpstr>
      <vt:lpstr>Google Sans</vt:lpstr>
      <vt:lpstr>Noto Serif</vt:lpstr>
      <vt:lpstr>Verdana</vt:lpstr>
      <vt:lpstr>Wingdings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РАСПИСАНИЯ</dc:title>
  <dc:creator>Крамер Светлана Юрьевна</dc:creator>
  <cp:lastModifiedBy>User</cp:lastModifiedBy>
  <cp:revision>48</cp:revision>
  <cp:lastPrinted>2023-09-21T08:38:42Z</cp:lastPrinted>
  <dcterms:created xsi:type="dcterms:W3CDTF">2023-07-13T03:29:50Z</dcterms:created>
  <dcterms:modified xsi:type="dcterms:W3CDTF">2026-06-10T01:33:12Z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2022-12-09T00:00:00Z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2023-07-13T00:00:00Z</vt:filetime>
  </property>
</Properties>
</file>