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82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1" autoAdjust="0"/>
    <p:restoredTop sz="96433" autoAdjust="0"/>
  </p:normalViewPr>
  <p:slideViewPr>
    <p:cSldViewPr snapToGrid="0">
      <p:cViewPr varScale="1">
        <p:scale>
          <a:sx n="116" d="100"/>
          <a:sy n="116" d="100"/>
        </p:scale>
        <p:origin x="3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8681F-62FA-41B6-B5C9-698AD9F10597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BC749-D586-463A-A2B4-6E2AFBB07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95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88A8D-9967-4373-9198-AC53CFA84392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319B0-D0DA-4FF8-AC68-B1F1DFFFEC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19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96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4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61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87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24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03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73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91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74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9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68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45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630892"/>
              </p:ext>
            </p:extLst>
          </p:nvPr>
        </p:nvGraphicFramePr>
        <p:xfrm>
          <a:off x="254065" y="459490"/>
          <a:ext cx="11542698" cy="569031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279967">
                  <a:extLst>
                    <a:ext uri="{9D8B030D-6E8A-4147-A177-3AD203B41FA5}">
                      <a16:colId xmlns="" xmlns:a16="http://schemas.microsoft.com/office/drawing/2014/main" val="1212115628"/>
                    </a:ext>
                  </a:extLst>
                </a:gridCol>
                <a:gridCol w="2206436"/>
                <a:gridCol w="2719791">
                  <a:extLst>
                    <a:ext uri="{9D8B030D-6E8A-4147-A177-3AD203B41FA5}">
                      <a16:colId xmlns="" xmlns:a16="http://schemas.microsoft.com/office/drawing/2014/main" val="2181910344"/>
                    </a:ext>
                  </a:extLst>
                </a:gridCol>
                <a:gridCol w="3336504"/>
              </a:tblGrid>
              <a:tr h="6733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УТВЕРЖДАЮ: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Главный врач КГБУЗ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ФИО………………………/……………….</a:t>
                      </a:r>
                      <a:endParaRPr lang="ru-RU" sz="1200" b="0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 «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Профилактика неинфекционных заболеваний»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ru-RU" sz="1400" b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ru-RU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  <a:r>
                        <a:rPr lang="ru-RU" sz="1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РЦК Алтайского края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Лысенко А.Ф. …………………………….</a:t>
                      </a:r>
                      <a:endParaRPr lang="ru-RU" sz="1600" b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92768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Вовлеченные лица и рамки проекта:</a:t>
                      </a:r>
                      <a:endParaRPr lang="ru-RU" sz="900" kern="12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 проекта 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главный врач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Подпроцесс</a:t>
                      </a: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Границы процесса: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</a:t>
                      </a: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kern="12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проекта 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ФИО, должность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Команда проекта 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ФИО, руководитель (лидер),члены рабочей группы</a:t>
                      </a:r>
                      <a:endParaRPr lang="ru-RU" sz="1200" b="1" i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Обоснование выбора проекта:</a:t>
                      </a:r>
                    </a:p>
                    <a:p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Проблема:</a:t>
                      </a: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1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6603486"/>
                  </a:ext>
                </a:extLst>
              </a:tr>
              <a:tr h="2728536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Цели:</a:t>
                      </a: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эффект: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1" kern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Ключевые события и сроки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l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Этап «Подготовка и открытие проекта» – 09.02.2026 – 22.02.2026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Определение  приоритетных (проблемных ) направлений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рабочей группы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Издание локальных распорядительных документов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Формирование  Паспорта проекта</a:t>
                      </a:r>
                    </a:p>
                    <a:p>
                      <a:pPr algn="l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Этап «Диагностика и целевое состояние» – 24.02.2026 –29.03.2026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Хронометраж 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Картирование ПСЦ (поток создания ценностей)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Анализ текущего состояния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Построение карты целевого состояния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Составление Плана мероприятий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Стартовое совещание </a:t>
                      </a:r>
                      <a:r>
                        <a:rPr lang="en-US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Kick-off</a:t>
                      </a:r>
                      <a:endParaRPr lang="ru-RU" sz="9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Этап «Внедрение» –  30.03.2026 – 31.05.2026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 плана мероприятий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Применение инструмента 5</a:t>
                      </a:r>
                      <a:r>
                        <a:rPr lang="en-US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endParaRPr lang="ru-RU" sz="9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Этап «Закрепление результатов и закрытие проекта» – 01.06.2026 – 29.06.2026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Мониторинг устойчивости улучшений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Корректировка действий (при необходимости)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Стандартизация</a:t>
                      </a:r>
                      <a:r>
                        <a:rPr lang="ru-RU" sz="9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процесса</a:t>
                      </a:r>
                      <a:endParaRPr lang="ru-RU" sz="9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Закрытие проекта (итоговая презентация)</a:t>
                      </a:r>
                      <a:endParaRPr lang="ru-RU" sz="9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97125292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43839"/>
              </p:ext>
            </p:extLst>
          </p:nvPr>
        </p:nvGraphicFramePr>
        <p:xfrm>
          <a:off x="337752" y="3550509"/>
          <a:ext cx="5088839" cy="1054442"/>
        </p:xfrm>
        <a:graphic>
          <a:graphicData uri="http://schemas.openxmlformats.org/drawingml/2006/table">
            <a:tbl>
              <a:tblPr/>
              <a:tblGrid>
                <a:gridCol w="3080951"/>
                <a:gridCol w="998853"/>
                <a:gridCol w="1009035"/>
              </a:tblGrid>
              <a:tr h="527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latin typeface="Times New Roman"/>
                          <a:ea typeface="Lucida Sans Unicode"/>
                          <a:cs typeface="Mangal"/>
                        </a:rPr>
                        <a:t>Наименование </a:t>
                      </a: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latin typeface="Times New Roman"/>
                          <a:ea typeface="Lucida Sans Unicode"/>
                          <a:cs typeface="Mangal"/>
                        </a:rPr>
                        <a:t>цели, ед. изм.</a:t>
                      </a: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  <a:cs typeface="Mangal"/>
                        </a:rPr>
                        <a:t>Текущий показатель</a:t>
                      </a:r>
                      <a:endParaRPr lang="ru-RU" sz="1000" kern="5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  <a:cs typeface="Mangal"/>
                        </a:rPr>
                        <a:t>Целевой </a:t>
                      </a:r>
                      <a:endParaRPr lang="ru-RU" sz="1000" kern="50">
                        <a:latin typeface="Arial"/>
                        <a:ea typeface="Lucida Sans Unicode"/>
                        <a:cs typeface="Mang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  <a:cs typeface="Mangal"/>
                        </a:rPr>
                        <a:t>показатель</a:t>
                      </a:r>
                      <a:endParaRPr lang="ru-RU" sz="1000" kern="5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1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3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254065" y="122257"/>
            <a:ext cx="11542698" cy="2612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проекта «Оптимизация процесса диспансерного наблюдения»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79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7AB4A099991964397D5E094935DC644" ma:contentTypeVersion="0" ma:contentTypeDescription="Создание документа." ma:contentTypeScope="" ma:versionID="4b6e8b3750dcd60680ed433984d23281">
  <xsd:schema xmlns:xsd="http://www.w3.org/2001/XMLSchema" xmlns:xs="http://www.w3.org/2001/XMLSchema" xmlns:p="http://schemas.microsoft.com/office/2006/metadata/properties" xmlns:ns2="de9dcd74-6a0c-4e19-8683-2b156108d742" targetNamespace="http://schemas.microsoft.com/office/2006/metadata/properties" ma:root="true" ma:fieldsID="eef0666a9ceec80401dcfde37600001b" ns2:_="">
    <xsd:import namespace="de9dcd74-6a0c-4e19-8683-2b156108d74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9dcd74-6a0c-4e19-8683-2b156108d74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9A8211-6912-4AF8-95D5-ECE2ABEB31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59B446-23A1-43BC-9028-77014FCB735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73F3BF6-CF91-41D0-9231-7F69D694AA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9dcd74-6a0c-4e19-8683-2b156108d7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C7F7912-70C8-427A-A855-EFBB134053C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6878</TotalTime>
  <Words>208</Words>
  <Application>Microsoft Office PowerPoint</Application>
  <PresentationFormat>Широкоэкранный</PresentationFormat>
  <Paragraphs>61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Lucida Sans Unicode</vt:lpstr>
      <vt:lpstr>Mangal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 Лин-мероприятия</dc:title>
  <dc:creator>Admin</dc:creator>
  <cp:lastModifiedBy>Любицкая Лариса Сергеевна</cp:lastModifiedBy>
  <cp:revision>97</cp:revision>
  <cp:lastPrinted>2020-05-19T03:38:06Z</cp:lastPrinted>
  <dcterms:created xsi:type="dcterms:W3CDTF">2018-04-05T05:42:33Z</dcterms:created>
  <dcterms:modified xsi:type="dcterms:W3CDTF">2026-01-27T06:10:31Z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0x01010027AB4A099991964397D5E094935DC644</vt:lpwstr>
  </property>
</Properties>
</file>