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handoutMasterIdLst>
    <p:handoutMasterId r:id="rId8"/>
  </p:handoutMasterIdLst>
  <p:sldIdLst>
    <p:sldId id="283" r:id="rId6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31" autoAdjust="0"/>
    <p:restoredTop sz="96433" autoAdjust="0"/>
  </p:normalViewPr>
  <p:slideViewPr>
    <p:cSldViewPr snapToGrid="0">
      <p:cViewPr varScale="1">
        <p:scale>
          <a:sx n="116" d="100"/>
          <a:sy n="116" d="100"/>
        </p:scale>
        <p:origin x="34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48681F-62FA-41B6-B5C9-698AD9F10597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5BC749-D586-463A-A2B4-6E2AFBB07E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4951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B88A8D-9967-4373-9198-AC53CFA84392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9319B0-D0DA-4FF8-AC68-B1F1DFFFEC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2192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5DF8-4366-4318-965D-CCE20E08F125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5103B-D1C8-4EDD-9B31-FD738D6061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1962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5DF8-4366-4318-965D-CCE20E08F125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5103B-D1C8-4EDD-9B31-FD738D6061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2249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5DF8-4366-4318-965D-CCE20E08F125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5103B-D1C8-4EDD-9B31-FD738D6061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4614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5DF8-4366-4318-965D-CCE20E08F125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5103B-D1C8-4EDD-9B31-FD738D6061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4878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5DF8-4366-4318-965D-CCE20E08F125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5103B-D1C8-4EDD-9B31-FD738D6061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0242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5DF8-4366-4318-965D-CCE20E08F125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5103B-D1C8-4EDD-9B31-FD738D6061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3035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5DF8-4366-4318-965D-CCE20E08F125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5103B-D1C8-4EDD-9B31-FD738D6061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4730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5DF8-4366-4318-965D-CCE20E08F125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5103B-D1C8-4EDD-9B31-FD738D6061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912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5DF8-4366-4318-965D-CCE20E08F125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5103B-D1C8-4EDD-9B31-FD738D6061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8740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5DF8-4366-4318-965D-CCE20E08F125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5103B-D1C8-4EDD-9B31-FD738D6061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0990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5DF8-4366-4318-965D-CCE20E08F125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5103B-D1C8-4EDD-9B31-FD738D6061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0685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925DF8-4366-4318-965D-CCE20E08F125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65103B-D1C8-4EDD-9B31-FD738D6061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4453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9361327"/>
              </p:ext>
            </p:extLst>
          </p:nvPr>
        </p:nvGraphicFramePr>
        <p:xfrm>
          <a:off x="254065" y="459490"/>
          <a:ext cx="11542698" cy="5690313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3279967">
                  <a:extLst>
                    <a:ext uri="{9D8B030D-6E8A-4147-A177-3AD203B41FA5}">
                      <a16:colId xmlns="" xmlns:a16="http://schemas.microsoft.com/office/drawing/2014/main" val="1212115628"/>
                    </a:ext>
                  </a:extLst>
                </a:gridCol>
                <a:gridCol w="2206436"/>
                <a:gridCol w="2719791">
                  <a:extLst>
                    <a:ext uri="{9D8B030D-6E8A-4147-A177-3AD203B41FA5}">
                      <a16:colId xmlns="" xmlns:a16="http://schemas.microsoft.com/office/drawing/2014/main" val="2181910344"/>
                    </a:ext>
                  </a:extLst>
                </a:gridCol>
                <a:gridCol w="3336504"/>
              </a:tblGrid>
              <a:tr h="67334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УТВЕРЖДАЮ: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Главный врач КГБУЗ </a:t>
                      </a: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…………………………………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baseline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ФИО………………………/……………….</a:t>
                      </a:r>
                      <a:endParaRPr lang="ru-RU" sz="1800" b="0" kern="1200" baseline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Процесс </a:t>
                      </a:r>
                      <a:r>
                        <a:rPr lang="ru-RU" sz="1400" b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«Госпитализация</a:t>
                      </a:r>
                      <a:r>
                        <a:rPr lang="ru-RU" sz="1400" b="1" kern="12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» </a:t>
                      </a:r>
                      <a:endParaRPr lang="ru-RU" sz="1400" b="1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ru-RU" sz="1400" b="1" kern="1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l"/>
                      <a:endParaRPr lang="ru-RU" sz="24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СОГЛАСОВАНО: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Руководитель</a:t>
                      </a:r>
                      <a:r>
                        <a:rPr lang="ru-RU" sz="10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РЦК Алтайского края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Лысенко А.Ф. …………………………….</a:t>
                      </a:r>
                      <a:endParaRPr lang="ru-RU" sz="1600" b="1" kern="1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892768">
                <a:tc gridSpan="2">
                  <a:txBody>
                    <a:bodyPr/>
                    <a:lstStyle/>
                    <a:p>
                      <a:pPr algn="l"/>
                      <a:r>
                        <a:rPr lang="ru-RU" sz="1200" b="1" kern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Вовлеченные лица и рамки проекта:</a:t>
                      </a:r>
                      <a:endParaRPr lang="ru-RU" sz="900" kern="12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ru-RU" sz="1100" b="1" kern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Заказчик проекта </a:t>
                      </a:r>
                      <a:r>
                        <a:rPr lang="ru-RU" sz="1100" kern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 </a:t>
                      </a:r>
                      <a:r>
                        <a:rPr lang="ru-RU" sz="1100" i="1" kern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ФИО</a:t>
                      </a:r>
                      <a:r>
                        <a:rPr lang="ru-RU" sz="1100" kern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100" i="1" kern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главный врач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ru-RU" sz="1100" b="1" kern="12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Подпроцесс</a:t>
                      </a:r>
                      <a:r>
                        <a:rPr lang="ru-RU" sz="1100" b="1" kern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ru-RU" sz="1100" b="1" kern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Границы процесса: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ru-RU" sz="1100" b="0" kern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Начало: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ru-RU" sz="1100" b="0" kern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Окончание</a:t>
                      </a:r>
                      <a:r>
                        <a:rPr lang="ru-RU" sz="1100" b="1" kern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ru-RU" sz="1100" kern="12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ru-RU" sz="1100" b="1" kern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Руководитель проекта </a:t>
                      </a:r>
                      <a:r>
                        <a:rPr lang="ru-RU" sz="1100" kern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 </a:t>
                      </a:r>
                      <a:r>
                        <a:rPr lang="ru-RU" sz="1100" i="1" kern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ФИО, должность  </a:t>
                      </a:r>
                    </a:p>
                    <a:p>
                      <a:pPr marL="0" indent="0" algn="l" defTabSz="9144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ru-RU" sz="1100" b="1" kern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Команда проекта </a:t>
                      </a:r>
                      <a:r>
                        <a:rPr lang="ru-RU" sz="1100" kern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 </a:t>
                      </a:r>
                      <a:r>
                        <a:rPr lang="ru-RU" sz="1100" i="1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ФИО, руководитель (лидер),члены рабочей группы</a:t>
                      </a:r>
                      <a:endParaRPr lang="ru-RU" sz="1100" i="1" kern="1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ru-RU" sz="12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Обоснование выбора проекта:</a:t>
                      </a:r>
                    </a:p>
                    <a:p>
                      <a:r>
                        <a:rPr lang="ru-RU" sz="11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Проблема:</a:t>
                      </a:r>
                    </a:p>
                    <a:p>
                      <a:pPr algn="l" defTabSz="457200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endParaRPr lang="ru-RU" sz="11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defTabSz="457200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endParaRPr lang="ru-RU" sz="11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defTabSz="457200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endParaRPr lang="ru-RU" sz="11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defTabSz="457200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endParaRPr lang="ru-RU" sz="11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defTabSz="457200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r>
                        <a:rPr lang="ru-RU" sz="11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Риски </a:t>
                      </a:r>
                      <a:r>
                        <a:rPr lang="ru-RU" sz="11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проекта:</a:t>
                      </a:r>
                      <a:r>
                        <a:rPr lang="ru-RU" sz="11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1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11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676603486"/>
                  </a:ext>
                </a:extLst>
              </a:tr>
              <a:tr h="2728536">
                <a:tc gridSpan="2"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Цели:</a:t>
                      </a:r>
                    </a:p>
                    <a:p>
                      <a:pPr algn="l"/>
                      <a:endParaRPr lang="ru-RU" sz="11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ru-RU" sz="11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ru-RU" sz="11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ru-RU" sz="11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ru-RU" sz="11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ru-RU" sz="11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ru-RU" sz="11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ru-RU" sz="11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ru-RU" sz="11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ru-RU" sz="11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1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Плановый эффект: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50" b="1" kern="12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Ключевые события и сроки</a:t>
                      </a:r>
                      <a:r>
                        <a:rPr lang="ru-RU" sz="11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algn="l" defTabSz="914400" rtl="0" eaLnBrk="1" latinLnBrk="0" hangingPunct="1"/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Этап «Подготовка и открытие проекта» – 09.02.2026 – 22.02.2026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9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Определение  приоритетных (проблемных ) направлений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9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Создание рабочей группы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9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Издание локальных распорядительных документов</a:t>
                      </a:r>
                    </a:p>
                    <a:p>
                      <a:pPr marL="171450" indent="-171450" algn="l" defTabSz="914400" rtl="0" eaLnBrk="1" latinLnBrk="0" hangingPunct="1">
                        <a:buFontTx/>
                        <a:buChar char="-"/>
                      </a:pPr>
                      <a:r>
                        <a:rPr lang="ru-RU" sz="9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Формирование  Паспорта проекта</a:t>
                      </a:r>
                    </a:p>
                    <a:p>
                      <a:pPr algn="l" defTabSz="914400" rtl="0" eaLnBrk="1" latinLnBrk="0" hangingPunct="1"/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Этап «Диагностика и целевое состояние» – 24.02.2026 –29.03.2026</a:t>
                      </a:r>
                    </a:p>
                    <a:p>
                      <a:pPr marL="171450" indent="-171450" algn="l" defTabSz="914400" rtl="0" eaLnBrk="1" latinLnBrk="0" hangingPunct="1">
                        <a:buFontTx/>
                        <a:buChar char="-"/>
                      </a:pPr>
                      <a:r>
                        <a:rPr lang="ru-RU" sz="9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Хронометраж </a:t>
                      </a:r>
                    </a:p>
                    <a:p>
                      <a:pPr marL="171450" indent="-171450" algn="l" defTabSz="914400" rtl="0" eaLnBrk="1" latinLnBrk="0" hangingPunct="1">
                        <a:buFontTx/>
                        <a:buChar char="-"/>
                      </a:pPr>
                      <a:r>
                        <a:rPr lang="ru-RU" sz="9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Картирование ПСЦ (поток создания ценностей)</a:t>
                      </a:r>
                    </a:p>
                    <a:p>
                      <a:pPr marL="171450" indent="-171450" algn="l" defTabSz="914400" rtl="0" eaLnBrk="1" latinLnBrk="0" hangingPunct="1">
                        <a:buFontTx/>
                        <a:buChar char="-"/>
                      </a:pPr>
                      <a:r>
                        <a:rPr lang="ru-RU" sz="9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Анализ текущего состояния</a:t>
                      </a:r>
                    </a:p>
                    <a:p>
                      <a:pPr marL="171450" indent="-171450" algn="l" defTabSz="914400" rtl="0" eaLnBrk="1" latinLnBrk="0" hangingPunct="1">
                        <a:buFontTx/>
                        <a:buChar char="-"/>
                      </a:pPr>
                      <a:r>
                        <a:rPr lang="ru-RU" sz="9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Построение карты целевого состояния</a:t>
                      </a:r>
                    </a:p>
                    <a:p>
                      <a:pPr marL="171450" indent="-171450" algn="l" defTabSz="914400" rtl="0" eaLnBrk="1" latinLnBrk="0" hangingPunct="1">
                        <a:buFontTx/>
                        <a:buChar char="-"/>
                      </a:pPr>
                      <a:r>
                        <a:rPr lang="ru-RU" sz="9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Составление Плана мероприятий</a:t>
                      </a:r>
                    </a:p>
                    <a:p>
                      <a:pPr marL="171450" indent="-171450" algn="l" defTabSz="914400" rtl="0" eaLnBrk="1" latinLnBrk="0" hangingPunct="1">
                        <a:buFontTx/>
                        <a:buChar char="-"/>
                      </a:pPr>
                      <a:r>
                        <a:rPr lang="ru-RU" sz="9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Стартовое совещание </a:t>
                      </a:r>
                      <a:r>
                        <a:rPr lang="en-US" sz="9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Kick-off</a:t>
                      </a:r>
                      <a:endParaRPr lang="ru-RU" sz="900" b="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 defTabSz="914400" rtl="0" eaLnBrk="1" latinLnBrk="0" hangingPunct="1"/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 Этап «Внедрение» –  30.03.2026 – 31.05.2026</a:t>
                      </a:r>
                    </a:p>
                    <a:p>
                      <a:pPr marL="171450" indent="-171450" algn="l" defTabSz="914400" rtl="0" eaLnBrk="1" latinLnBrk="0" hangingPunct="1">
                        <a:buFontTx/>
                        <a:buChar char="-"/>
                      </a:pPr>
                      <a:r>
                        <a:rPr lang="ru-RU" sz="9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Выполнение плана мероприятий</a:t>
                      </a:r>
                    </a:p>
                    <a:p>
                      <a:pPr marL="171450" indent="-171450" algn="l" defTabSz="914400" rtl="0" eaLnBrk="1" latinLnBrk="0" hangingPunct="1">
                        <a:buFontTx/>
                        <a:buChar char="-"/>
                      </a:pPr>
                      <a:r>
                        <a:rPr lang="ru-RU" sz="9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Применение инструмента 5</a:t>
                      </a:r>
                      <a:r>
                        <a:rPr lang="en-US" sz="9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</a:t>
                      </a:r>
                      <a:endParaRPr lang="ru-RU" sz="900" b="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indent="0" algn="l" defTabSz="9144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 Этап «Закрепление результатов и закрытие проекта» – 01.06.2026 – 29.06.2026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9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Мониторинг устойчивости улучшений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9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Корректировка действий (при необходимости)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9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Стандартизация</a:t>
                      </a:r>
                      <a:r>
                        <a:rPr lang="ru-RU" sz="900" b="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процесса</a:t>
                      </a:r>
                      <a:endParaRPr lang="ru-RU" sz="900" b="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9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Закрытие проекта (итоговая презентация)</a:t>
                      </a:r>
                      <a:endParaRPr lang="ru-RU" sz="9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97125292"/>
                  </a:ext>
                </a:extLst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9343839"/>
              </p:ext>
            </p:extLst>
          </p:nvPr>
        </p:nvGraphicFramePr>
        <p:xfrm>
          <a:off x="337752" y="3550509"/>
          <a:ext cx="5088839" cy="1054442"/>
        </p:xfrm>
        <a:graphic>
          <a:graphicData uri="http://schemas.openxmlformats.org/drawingml/2006/table">
            <a:tbl>
              <a:tblPr/>
              <a:tblGrid>
                <a:gridCol w="3080951"/>
                <a:gridCol w="998853"/>
                <a:gridCol w="1009035"/>
              </a:tblGrid>
              <a:tr h="5271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50" dirty="0">
                          <a:latin typeface="Times New Roman"/>
                          <a:ea typeface="Lucida Sans Unicode"/>
                          <a:cs typeface="Mangal"/>
                        </a:rPr>
                        <a:t>Наименование </a:t>
                      </a:r>
                      <a:endParaRPr lang="ru-RU" sz="1000" kern="50" dirty="0">
                        <a:latin typeface="Arial"/>
                        <a:ea typeface="Lucida Sans Unicode"/>
                        <a:cs typeface="Mangal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50" dirty="0">
                          <a:latin typeface="Times New Roman"/>
                          <a:ea typeface="Lucida Sans Unicode"/>
                          <a:cs typeface="Mangal"/>
                        </a:rPr>
                        <a:t>цели, ед. изм.</a:t>
                      </a:r>
                      <a:endParaRPr lang="ru-RU" sz="1000" kern="50" dirty="0">
                        <a:latin typeface="Arial"/>
                        <a:ea typeface="Lucida Sans Unicode"/>
                        <a:cs typeface="Mangal"/>
                      </a:endParaRPr>
                    </a:p>
                  </a:txBody>
                  <a:tcPr marL="65405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50">
                          <a:latin typeface="Times New Roman"/>
                          <a:ea typeface="Lucida Sans Unicode"/>
                          <a:cs typeface="Mangal"/>
                        </a:rPr>
                        <a:t>Текущий показатель</a:t>
                      </a:r>
                      <a:endParaRPr lang="ru-RU" sz="1000" kern="50">
                        <a:latin typeface="Arial"/>
                        <a:ea typeface="Lucida Sans Unicode"/>
                        <a:cs typeface="Mangal"/>
                      </a:endParaRPr>
                    </a:p>
                  </a:txBody>
                  <a:tcPr marL="65405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50">
                          <a:latin typeface="Times New Roman"/>
                          <a:ea typeface="Lucida Sans Unicode"/>
                          <a:cs typeface="Mangal"/>
                        </a:rPr>
                        <a:t>Целевой </a:t>
                      </a:r>
                      <a:endParaRPr lang="ru-RU" sz="1000" kern="50">
                        <a:latin typeface="Arial"/>
                        <a:ea typeface="Lucida Sans Unicode"/>
                        <a:cs typeface="Mangal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50">
                          <a:latin typeface="Times New Roman"/>
                          <a:ea typeface="Lucida Sans Unicode"/>
                          <a:cs typeface="Mangal"/>
                        </a:rPr>
                        <a:t>показатель</a:t>
                      </a:r>
                      <a:endParaRPr lang="ru-RU" sz="1000" kern="50">
                        <a:latin typeface="Arial"/>
                        <a:ea typeface="Lucida Sans Unicode"/>
                        <a:cs typeface="Mangal"/>
                      </a:endParaRPr>
                    </a:p>
                  </a:txBody>
                  <a:tcPr marL="65405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19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kern="50" dirty="0">
                        <a:latin typeface="Arial"/>
                        <a:ea typeface="Lucida Sans Unicode"/>
                        <a:cs typeface="Mangal"/>
                      </a:endParaRPr>
                    </a:p>
                  </a:txBody>
                  <a:tcPr marL="65405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kern="50" dirty="0">
                        <a:latin typeface="Arial"/>
                        <a:ea typeface="Lucida Sans Unicode"/>
                        <a:cs typeface="Mangal"/>
                      </a:endParaRPr>
                    </a:p>
                  </a:txBody>
                  <a:tcPr marL="65405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kern="50" dirty="0">
                        <a:latin typeface="Arial"/>
                        <a:ea typeface="Lucida Sans Unicode"/>
                        <a:cs typeface="Mangal"/>
                      </a:endParaRPr>
                    </a:p>
                  </a:txBody>
                  <a:tcPr marL="65405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53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kern="50" dirty="0">
                        <a:latin typeface="Arial"/>
                        <a:ea typeface="Lucida Sans Unicode"/>
                        <a:cs typeface="Mangal"/>
                      </a:endParaRPr>
                    </a:p>
                  </a:txBody>
                  <a:tcPr marL="65405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kern="50" dirty="0">
                        <a:latin typeface="Arial"/>
                        <a:ea typeface="Lucida Sans Unicode"/>
                        <a:cs typeface="Mangal"/>
                      </a:endParaRPr>
                    </a:p>
                  </a:txBody>
                  <a:tcPr marL="65405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kern="50" dirty="0">
                        <a:latin typeface="Arial"/>
                        <a:ea typeface="Lucida Sans Unicode"/>
                        <a:cs typeface="Mangal"/>
                      </a:endParaRPr>
                    </a:p>
                  </a:txBody>
                  <a:tcPr marL="65405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254065" y="122257"/>
            <a:ext cx="11542698" cy="2612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Паспорт проекта «Оптимизация процесса госпитализации и </a:t>
            </a:r>
            <a:r>
              <a:rPr lang="ru-RU" sz="1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выписки пациентов»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044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27AB4A099991964397D5E094935DC644" ma:contentTypeVersion="0" ma:contentTypeDescription="Создание документа." ma:contentTypeScope="" ma:versionID="4b6e8b3750dcd60680ed433984d23281">
  <xsd:schema xmlns:xsd="http://www.w3.org/2001/XMLSchema" xmlns:xs="http://www.w3.org/2001/XMLSchema" xmlns:p="http://schemas.microsoft.com/office/2006/metadata/properties" xmlns:ns2="de9dcd74-6a0c-4e19-8683-2b156108d742" targetNamespace="http://schemas.microsoft.com/office/2006/metadata/properties" ma:root="true" ma:fieldsID="eef0666a9ceec80401dcfde37600001b" ns2:_="">
    <xsd:import namespace="de9dcd74-6a0c-4e19-8683-2b156108d742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9dcd74-6a0c-4e19-8683-2b156108d742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Значение идентификатора документа" ma:description="Значение идентификатора документа, присвоенного данному элементу." ma:internalName="_dlc_DocId" ma:readOnly="true">
      <xsd:simpleType>
        <xsd:restriction base="dms:Text"/>
      </xsd:simpleType>
    </xsd:element>
    <xsd:element name="_dlc_DocIdUrl" ma:index="9" nillable="true" ma:displayName="Идентификатор документа" ma:description="Постоянная ссылка на этот документ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Сохранить идентификатор" ma:description="Сохранять идентификатор при добавлении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559B446-23A1-43BC-9028-77014FCB735F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E73F3BF6-CF91-41D0-9231-7F69D694AA6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e9dcd74-6a0c-4e19-8683-2b156108d7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C7F7912-70C8-427A-A855-EFBB134053C4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4.xml><?xml version="1.0" encoding="utf-8"?>
<ds:datastoreItem xmlns:ds="http://schemas.openxmlformats.org/officeDocument/2006/customXml" ds:itemID="{CE9A8211-6912-4AF8-95D5-ECE2ABEB31B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6875</TotalTime>
  <Words>211</Words>
  <Application>Microsoft Office PowerPoint</Application>
  <PresentationFormat>Широкоэкранный</PresentationFormat>
  <Paragraphs>61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Lucida Sans Unicode</vt:lpstr>
      <vt:lpstr>Mangal</vt:lpstr>
      <vt:lpstr>Times New Roman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Планирование  Лин-мероприятия</dc:title>
  <dc:creator>Admin</dc:creator>
  <cp:lastModifiedBy>Любицкая Лариса Сергеевна</cp:lastModifiedBy>
  <cp:revision>97</cp:revision>
  <cp:lastPrinted>2020-05-19T03:38:06Z</cp:lastPrinted>
  <dcterms:created xsi:type="dcterms:W3CDTF">2018-04-05T05:42:33Z</dcterms:created>
  <dcterms:modified xsi:type="dcterms:W3CDTF">2026-01-27T06:10:28Z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0x01010027AB4A099991964397D5E094935DC644</vt:lpwstr>
  </property>
</Properties>
</file>